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33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5" r:id="rId15"/>
    <p:sldId id="266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37659B"/>
    <a:srgbClr val="205592"/>
    <a:srgbClr val="0A49CC"/>
    <a:srgbClr val="F2F4F8"/>
    <a:srgbClr val="1C7DDB"/>
    <a:srgbClr val="121619"/>
    <a:srgbClr val="F2F2F2"/>
    <a:srgbClr val="14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/>
    <p:restoredTop sz="89320"/>
  </p:normalViewPr>
  <p:slideViewPr>
    <p:cSldViewPr snapToGrid="0" snapToObjects="1">
      <p:cViewPr>
        <p:scale>
          <a:sx n="100" d="100"/>
          <a:sy n="100" d="100"/>
        </p:scale>
        <p:origin x="512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7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39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oore17/testrepo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oore17/testrepo/blob/SpaceX-Jupyter-Notebooks/jupyter-labs-eda-sql-coursera_sqllite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oore17/testrepo/blob/SpaceX-Jupyter-Notebooks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cognitiveclass.ai/v2/tools/jupyterlite?ulid=ulid-f6ab70283e72c16d2ae5741ccd08bc625cf53b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oore17/testrepo/blob/SpaceX-Jupyter-Notebooks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oore17/testrepo/blob/SpaceX-Jupyter-Notebooks/SpaceX_Machine%20Learning%20Prediction_Part_5.backup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oore17/testrepo/blob/01c92f1c5344d079b41ad33fd7c9dde4077788f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oore17/testrepo/blob/main/Data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CB7EABE-9878-74BC-5804-3AAE1A8EA01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rocket launching with smoke and clouds of smoke&#10;&#10;Description automatically generated">
              <a:extLst>
                <a:ext uri="{FF2B5EF4-FFF2-40B4-BE49-F238E27FC236}">
                  <a16:creationId xmlns:a16="http://schemas.microsoft.com/office/drawing/2014/main" id="{0170BA21-F77D-3385-026B-9BC701152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1" t="10727" r="10927" b="1733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E7721E-377A-AE83-BA2C-DC675A0771AD}"/>
                </a:ext>
              </a:extLst>
            </p:cNvPr>
            <p:cNvSpPr/>
            <p:nvPr/>
          </p:nvSpPr>
          <p:spPr>
            <a:xfrm>
              <a:off x="0" y="0"/>
              <a:ext cx="8727311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41000">
                  <a:srgbClr val="0948CB">
                    <a:alpha val="64420"/>
                  </a:srgbClr>
                </a:gs>
                <a:gs pos="70000">
                  <a:srgbClr val="0B49CB"/>
                </a:gs>
              </a:gsLst>
              <a:lin ang="108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5A3A0A-5CB8-34AB-65C6-126B8AC29EB5}"/>
              </a:ext>
            </a:extLst>
          </p:cNvPr>
          <p:cNvSpPr txBox="1"/>
          <p:nvPr/>
        </p:nvSpPr>
        <p:spPr>
          <a:xfrm>
            <a:off x="532434" y="1967696"/>
            <a:ext cx="7430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Winning the Space Race</a:t>
            </a:r>
          </a:p>
          <a:p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Data Science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011B8-930B-C53C-066B-89C1C319F6C4}"/>
              </a:ext>
            </a:extLst>
          </p:cNvPr>
          <p:cNvSpPr txBox="1"/>
          <p:nvPr/>
        </p:nvSpPr>
        <p:spPr>
          <a:xfrm>
            <a:off x="532434" y="4203474"/>
            <a:ext cx="3669176" cy="130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Josh Moore</a:t>
            </a:r>
          </a:p>
          <a:p>
            <a:pPr>
              <a:lnSpc>
                <a:spcPct val="200000"/>
              </a:lnSpc>
            </a:pPr>
            <a:fld id="{7DE6071B-8DBC-2446-A03D-013B03219502}" type="datetime4"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lnSpc>
                  <a:spcPct val="200000"/>
                </a:lnSpc>
              </a:pPr>
              <a:t>August 8, 2024</a:t>
            </a:fld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2" name="Picture 2" descr="IBM Skills Network Logo - Horizontal-noai copy.png">
            <a:extLst>
              <a:ext uri="{FF2B5EF4-FFF2-40B4-BE49-F238E27FC236}">
                <a16:creationId xmlns:a16="http://schemas.microsoft.com/office/drawing/2014/main" id="{B414F54D-B7C2-4A8F-899E-4923492F2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4" y="426174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Explored data, found null values, data types for fields and converted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 null values with average of the field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Left null values for rockets that didn’t land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different orbits for the launch and first stage outcomes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Labeled outcome column with binary classifier “Class”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= Unsuccessful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= Successful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Determined average of “Class” 67%</a:t>
            </a:r>
          </a:p>
          <a:p>
            <a:r>
              <a:rPr lang="en-US" dirty="0">
                <a:hlinkClick r:id="rId3"/>
              </a:rPr>
              <a:t>GitHub Data Wrangling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query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SpaceXTable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Distinct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launches began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transported, average payload mass transported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first successful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successful booster version that landed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successful and unsuccessful mission outcomes and their different landing pads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hlinkClick r:id="rId3"/>
              </a:rPr>
              <a:t>GitHub SpaceX EDA with SQL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67035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Leverage Seaborn package for 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Category (Scatter) plot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Orbit,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see 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target classifier, Class, vs Date of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feature engineering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OneHotEncoder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EDA Visuals w/Python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Python Folium package to map NASA Johnson Space Center, and SpaceX four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 placed markers for each launch using red for unsuccessful and green for successful landing of first stage</a:t>
            </a:r>
          </a:p>
          <a:p>
            <a:r>
              <a:rPr lang="en-US" dirty="0">
                <a:hlinkClick r:id="rId3"/>
              </a:rPr>
              <a:t>GitHub Link to Folium Map Notebook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dynamic dashboard to include a dropdown menu, pie chart, sliding payload mass filter, and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Easier to visualize successful landings and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Easier to show different affects of payload mass and booster categories</a:t>
            </a:r>
          </a:p>
          <a:p>
            <a:r>
              <a:rPr lang="en-US" dirty="0">
                <a:hlinkClick r:id="rId3"/>
              </a:rPr>
              <a:t>GitHub Link to Plotly Dash Pyhton Code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was done through an iterative methodical process of: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each model, training the model, using pre-defined parameters to test the models and determine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for modeling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80/20 train(72)/test (18) split sample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SVM, Decision Tree and KNN</a:t>
            </a:r>
          </a:p>
          <a:p>
            <a:r>
              <a:rPr lang="en-US" dirty="0">
                <a:hlinkClick r:id="rId3"/>
              </a:rPr>
              <a:t>GitHub link to Predictive Analysis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plots represent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flights at a launch site, the more successful landing of the first stage booster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&#10;&#10;Description automatically generated">
            <a:extLst>
              <a:ext uri="{FF2B5EF4-FFF2-40B4-BE49-F238E27FC236}">
                <a16:creationId xmlns:a16="http://schemas.microsoft.com/office/drawing/2014/main" id="{1014AB8F-4D72-240D-3520-CC8292794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26" y="1535906"/>
            <a:ext cx="5723074" cy="439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8" name="Picture 7" descr="A graph with numbers and dots&#10;&#10;Description automatically generated">
            <a:extLst>
              <a:ext uri="{FF2B5EF4-FFF2-40B4-BE49-F238E27FC236}">
                <a16:creationId xmlns:a16="http://schemas.microsoft.com/office/drawing/2014/main" id="{F3BE26CC-66FF-21B3-9D1C-B81B030B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4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As the payload mass increased, it was more likely to have a successful landing</a:t>
            </a:r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Some launch sites don’t have launches for payload mass greater than 10000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1136397" y="502021"/>
            <a:ext cx="4959603" cy="1642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Some orbits have a 100% success rate, others average, and one (SO) has no success</a:t>
            </a:r>
          </a:p>
        </p:txBody>
      </p:sp>
      <p:pic>
        <p:nvPicPr>
          <p:cNvPr id="6" name="Picture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BD278320-DDEE-79FF-B127-18A0BB6B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401764"/>
            <a:ext cx="5201023" cy="36407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are unpredictable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have only recently begun to be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getting better at landing first stage rocket boosters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D3C56292-D9EB-7CC6-2C49-91562852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51" y="1469194"/>
            <a:ext cx="5431038" cy="441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914402" y="489508"/>
            <a:ext cx="5181597" cy="165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4402" y="2418408"/>
            <a:ext cx="5181598" cy="340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400"/>
              </a:spcBef>
            </a:pPr>
            <a:r>
              <a:rPr lang="en-US" sz="2000" dirty="0"/>
              <a:t>Landing success becomes more predictable as payload mass approaches 10000</a:t>
            </a:r>
          </a:p>
          <a:p>
            <a:pPr algn="r">
              <a:spcBef>
                <a:spcPts val="1400"/>
              </a:spcBef>
            </a:pPr>
            <a:endParaRPr lang="en-US" sz="2000" dirty="0"/>
          </a:p>
          <a:p>
            <a:pPr algn="r">
              <a:spcBef>
                <a:spcPts val="1400"/>
              </a:spcBef>
            </a:pPr>
            <a:r>
              <a:rPr lang="en-US" sz="2000" dirty="0"/>
              <a:t>Some orbits are becoming more predictable with lower payload mass</a:t>
            </a: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1FC830D-56FF-A7F6-BFA1-B21EBF98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0" y="1129185"/>
            <a:ext cx="4957638" cy="42139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1136397" y="502021"/>
            <a:ext cx="4959603" cy="1642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Success rate has continued to increase since 2013</a:t>
            </a:r>
          </a:p>
        </p:txBody>
      </p:sp>
      <p:pic>
        <p:nvPicPr>
          <p:cNvPr id="6" name="Picture 5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49C5C19B-5FDA-F438-E009-06972E19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408265"/>
            <a:ext cx="5201023" cy="36277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ffectLst/>
                <a:latin typeface="Abadi" panose="020B0604020104020204" pitchFamily="34" charset="0"/>
              </a:rPr>
              <a:t>%</a:t>
            </a:r>
            <a:r>
              <a:rPr lang="en-US" sz="1800" b="1" dirty="0" err="1">
                <a:effectLst/>
                <a:latin typeface="Abadi" panose="020B0604020104020204" pitchFamily="34" charset="0"/>
              </a:rPr>
              <a:t>sql</a:t>
            </a:r>
            <a:r>
              <a:rPr lang="en-US" sz="1800" dirty="0">
                <a:latin typeface="Abadi" panose="020B0604020104020204" pitchFamily="34" charset="0"/>
              </a:rPr>
              <a:t> SELECT DISTINCT "</a:t>
            </a:r>
            <a:r>
              <a:rPr lang="en-US" sz="1800" dirty="0" err="1">
                <a:latin typeface="Abadi" panose="020B0604020104020204" pitchFamily="34" charset="0"/>
              </a:rPr>
              <a:t>Launch_site</a:t>
            </a:r>
            <a:r>
              <a:rPr lang="en-US" sz="1800" dirty="0">
                <a:latin typeface="Abadi" panose="020B0604020104020204" pitchFamily="34" charset="0"/>
              </a:rPr>
              <a:t>" FROM SPACEXTBL;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returns unique names of launch sites from SpaceX 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effectLst/>
                <a:latin typeface="Abadi" panose="020B0604020104020204" pitchFamily="34" charset="0"/>
              </a:rPr>
              <a:t>%</a:t>
            </a:r>
            <a:r>
              <a:rPr lang="en-US" sz="2200" b="1" dirty="0" err="1">
                <a:effectLst/>
                <a:latin typeface="Abadi" panose="020B0604020104020204" pitchFamily="34" charset="0"/>
              </a:rPr>
              <a:t>sql</a:t>
            </a:r>
            <a:r>
              <a:rPr lang="en-US" sz="2200" dirty="0">
                <a:latin typeface="Abadi" panose="020B0604020104020204" pitchFamily="34" charset="0"/>
              </a:rPr>
              <a:t> SELECT * FROM SPACEXTBL WHERE "</a:t>
            </a:r>
            <a:r>
              <a:rPr lang="en-US" sz="2200" dirty="0" err="1">
                <a:latin typeface="Abadi" panose="020B0604020104020204" pitchFamily="34" charset="0"/>
              </a:rPr>
              <a:t>Launch_site</a:t>
            </a:r>
            <a:r>
              <a:rPr lang="en-US" sz="2200" dirty="0">
                <a:latin typeface="Abadi" panose="020B0604020104020204" pitchFamily="34" charset="0"/>
              </a:rPr>
              <a:t>" LIKE "CCA%" LIMIT 5;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columns from SpaceX table will be returned where launch site name starts with “CCA”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query to 5 records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effectLst/>
                <a:latin typeface="Abadi" panose="020B0604020104020204" pitchFamily="34" charset="0"/>
              </a:rPr>
              <a:t>%</a:t>
            </a:r>
            <a:r>
              <a:rPr lang="en-US" sz="2200" b="1" dirty="0" err="1">
                <a:effectLst/>
                <a:latin typeface="Abadi" panose="020B0604020104020204" pitchFamily="34" charset="0"/>
              </a:rPr>
              <a:t>sql</a:t>
            </a:r>
            <a:r>
              <a:rPr lang="en-US" sz="2200" dirty="0">
                <a:latin typeface="Abadi" panose="020B0604020104020204" pitchFamily="34" charset="0"/>
              </a:rPr>
              <a:t> SELECT SUM("PAYLOAD_MASS__KG_") AS Payload FROM SPACEXTBL WHERE "Customer" LIKE "NASA (CRS)";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in kilograms with an alias column name –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customer is “NASA (CRS)”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effectLst/>
                <a:latin typeface="Abadi" panose="020B0604020104020204" pitchFamily="34" charset="0"/>
              </a:rPr>
              <a:t>%</a:t>
            </a:r>
            <a:r>
              <a:rPr lang="en-US" sz="2200" b="1" dirty="0" err="1">
                <a:effectLst/>
                <a:latin typeface="Abadi" panose="020B0604020104020204" pitchFamily="34" charset="0"/>
              </a:rPr>
              <a:t>sql</a:t>
            </a:r>
            <a:r>
              <a:rPr lang="en-US" sz="2200" dirty="0">
                <a:latin typeface="Abadi" panose="020B0604020104020204" pitchFamily="34" charset="0"/>
              </a:rPr>
              <a:t> SELECT AVG("PAYLOAD_MASS__KG_") AS </a:t>
            </a:r>
            <a:r>
              <a:rPr lang="en-US" sz="2200" dirty="0" err="1">
                <a:latin typeface="Abadi" panose="020B0604020104020204" pitchFamily="34" charset="0"/>
              </a:rPr>
              <a:t>Avg_Payload</a:t>
            </a:r>
            <a:r>
              <a:rPr lang="en-US" sz="2200" dirty="0">
                <a:latin typeface="Abadi" panose="020B0604020104020204" pitchFamily="34" charset="0"/>
              </a:rPr>
              <a:t> FROM SPACEXTBL WHERE "</a:t>
            </a:r>
            <a:r>
              <a:rPr lang="en-US" sz="2200" dirty="0" err="1"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latin typeface="Abadi" panose="020B0604020104020204" pitchFamily="34" charset="0"/>
              </a:rPr>
              <a:t>" LIKE "F9 v1.1%";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Returns average payload mass in kilograms using an alias –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from SpaceX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returns records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Booster_Verusion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“F9 v1.1%”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effectLst/>
                <a:latin typeface="Abadi" panose="020B0604020104020204" pitchFamily="34" charset="0"/>
              </a:rPr>
              <a:t>%</a:t>
            </a:r>
            <a:r>
              <a:rPr lang="en-US" sz="2200" b="1" dirty="0" err="1">
                <a:effectLst/>
                <a:latin typeface="Abadi" panose="020B0604020104020204" pitchFamily="34" charset="0"/>
              </a:rPr>
              <a:t>sql</a:t>
            </a:r>
            <a:r>
              <a:rPr lang="en-US" sz="2200" dirty="0">
                <a:latin typeface="Abadi" panose="020B0604020104020204" pitchFamily="34" charset="0"/>
              </a:rPr>
              <a:t> SELECT MIN("Date") FROM SPACEXTBL WHERE "</a:t>
            </a:r>
            <a:r>
              <a:rPr lang="en-US" sz="2200" dirty="0" err="1"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latin typeface="Abadi" panose="020B0604020104020204" pitchFamily="34" charset="0"/>
              </a:rPr>
              <a:t>" = "Success";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provides the minimum, or earliest, date where SpaceX had a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effectLst/>
                <a:latin typeface="Abadi" panose="020B0604020104020204" pitchFamily="34" charset="0"/>
              </a:rPr>
              <a:t>%</a:t>
            </a:r>
            <a:r>
              <a:rPr lang="en-US" sz="2000" b="1" dirty="0" err="1">
                <a:effectLst/>
                <a:latin typeface="Abadi" panose="020B0604020104020204" pitchFamily="34" charset="0"/>
              </a:rPr>
              <a:t>sql</a:t>
            </a:r>
            <a:r>
              <a:rPr lang="en-US" sz="2000" dirty="0">
                <a:latin typeface="Abadi" panose="020B0604020104020204" pitchFamily="34" charset="0"/>
              </a:rPr>
              <a:t> SELECT DISTINCT "</a:t>
            </a:r>
            <a:r>
              <a:rPr lang="en-US" sz="2000" dirty="0" err="1">
                <a:latin typeface="Abadi" panose="020B0604020104020204" pitchFamily="34" charset="0"/>
              </a:rPr>
              <a:t>Booster_Version</a:t>
            </a:r>
            <a:r>
              <a:rPr lang="en-US" sz="2000" dirty="0">
                <a:latin typeface="Abadi" panose="020B0604020104020204" pitchFamily="34" charset="0"/>
              </a:rPr>
              <a:t>" FROM SPACEXTBL WHERE "</a:t>
            </a:r>
            <a:r>
              <a:rPr lang="en-US" sz="2000" dirty="0" err="1">
                <a:latin typeface="Abadi" panose="020B0604020104020204" pitchFamily="34" charset="0"/>
              </a:rPr>
              <a:t>Landing_Outcome</a:t>
            </a:r>
            <a:r>
              <a:rPr lang="en-US" sz="2000" dirty="0">
                <a:latin typeface="Abadi" panose="020B0604020104020204" pitchFamily="34" charset="0"/>
              </a:rPr>
              <a:t>" = "Success (drone ship)" AND ("PAYLOAD_MASS__KG_" &gt; 4000 AND "PAYLOAD_MASS__KG_" &lt; 6000);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booster versions where landing outcome was a success on a drone ship while the payload was between 4000 and 6000 kg.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39447"/>
            <a:ext cx="8802252" cy="46877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Privatized Space Exploration has led to innovation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notably by SpaceX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reuse of the first stage of the rocket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look at if we can predict if the first stage will land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lead to more accurate predictions of cost to launch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Could provide competitive advantage for alternate company,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the full-stack data science process, we found we could predict if a first stage of a rocket will land with 87%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 we can adjust budgets and provide a competitive bid against SpaceX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</a:t>
            </a:r>
            <a:r>
              <a:rPr lang="en-US" sz="2200" b="1" dirty="0">
                <a:latin typeface="Abadi" panose="020B0604020104020204" pitchFamily="34" charset="0"/>
              </a:rPr>
              <a:t>%</a:t>
            </a:r>
            <a:r>
              <a:rPr lang="en-US" sz="2200" b="1" dirty="0" err="1">
                <a:latin typeface="Abadi" panose="020B0604020104020204" pitchFamily="34" charset="0"/>
              </a:rPr>
              <a:t>sql</a:t>
            </a:r>
            <a:r>
              <a:rPr lang="en-US" sz="2200" dirty="0">
                <a:latin typeface="Abadi" panose="020B0604020104020204" pitchFamily="34" charset="0"/>
              </a:rPr>
              <a:t> SELECT "</a:t>
            </a:r>
            <a:r>
              <a:rPr lang="en-US" sz="2200" dirty="0" err="1"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latin typeface="Abadi" panose="020B0604020104020204" pitchFamily="34" charset="0"/>
              </a:rPr>
              <a:t>", COUNT("</a:t>
            </a:r>
            <a:r>
              <a:rPr lang="en-US" sz="2200" dirty="0" err="1"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latin typeface="Abadi" panose="020B0604020104020204" pitchFamily="34" charset="0"/>
              </a:rPr>
              <a:t>") FROM SPACEXTBL GROUP BY "</a:t>
            </a:r>
            <a:r>
              <a:rPr lang="en-US" sz="2200" dirty="0" err="1"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latin typeface="Abadi" panose="020B0604020104020204" pitchFamily="34" charset="0"/>
              </a:rPr>
              <a:t>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returns the number of records grouped by success, failure (in flight), and success (payload status unclear).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100 successful mission outcomes and one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effectLst/>
                <a:latin typeface="Abadi" panose="020B0604020104020204" pitchFamily="34" charset="0"/>
              </a:rPr>
              <a:t>%</a:t>
            </a:r>
            <a:r>
              <a:rPr lang="en-US" sz="2200" b="1" dirty="0" err="1">
                <a:effectLst/>
                <a:latin typeface="Abadi" panose="020B0604020104020204" pitchFamily="34" charset="0"/>
              </a:rPr>
              <a:t>sql</a:t>
            </a:r>
            <a:r>
              <a:rPr lang="en-US" sz="2200" dirty="0">
                <a:latin typeface="Abadi" panose="020B0604020104020204" pitchFamily="34" charset="0"/>
              </a:rPr>
              <a:t> SELECT DISTINCT "</a:t>
            </a:r>
            <a:r>
              <a:rPr lang="en-US" sz="2200" dirty="0" err="1"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latin typeface="Abadi" panose="020B0604020104020204" pitchFamily="34" charset="0"/>
              </a:rPr>
              <a:t>" FROM SPACEXTBL WHERE "PAYLOAD_MASS__KG_" = (SELECT MAX("PAYLOAD_MASS__KG_") FROM SPACEXTBL);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provides a unique list of booster versions that carried the maximum payload mass in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12 different booster in total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effectLst/>
                <a:latin typeface="Abadi" panose="020B0604020104020204" pitchFamily="34" charset="0"/>
              </a:rPr>
              <a:t>%</a:t>
            </a:r>
            <a:r>
              <a:rPr lang="en-US" sz="2200" b="1" dirty="0" err="1">
                <a:effectLst/>
                <a:latin typeface="Abadi" panose="020B0604020104020204" pitchFamily="34" charset="0"/>
              </a:rPr>
              <a:t>sql</a:t>
            </a:r>
            <a:r>
              <a:rPr lang="en-US" sz="2200" dirty="0">
                <a:latin typeface="Abadi" panose="020B0604020104020204" pitchFamily="34" charset="0"/>
              </a:rPr>
              <a:t> SELECT </a:t>
            </a:r>
            <a:r>
              <a:rPr lang="en-US" sz="2200" dirty="0" err="1">
                <a:latin typeface="Abadi" panose="020B0604020104020204" pitchFamily="34" charset="0"/>
              </a:rPr>
              <a:t>substr</a:t>
            </a:r>
            <a:r>
              <a:rPr lang="en-US" sz="2200" dirty="0">
                <a:latin typeface="Abadi" panose="020B0604020104020204" pitchFamily="34" charset="0"/>
              </a:rPr>
              <a:t>(DATE,6,2), "</a:t>
            </a:r>
            <a:r>
              <a:rPr lang="en-US" sz="2200" dirty="0" err="1"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latin typeface="Abadi" panose="020B0604020104020204" pitchFamily="34" charset="0"/>
              </a:rPr>
              <a:t>", "</a:t>
            </a:r>
            <a:r>
              <a:rPr lang="en-US" sz="2200" dirty="0" err="1"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latin typeface="Abadi" panose="020B0604020104020204" pitchFamily="34" charset="0"/>
              </a:rPr>
              <a:t>", "</a:t>
            </a:r>
            <a:r>
              <a:rPr lang="en-US" sz="2200" dirty="0" err="1">
                <a:latin typeface="Abadi" panose="020B0604020104020204" pitchFamily="34" charset="0"/>
              </a:rPr>
              <a:t>Launch_Site</a:t>
            </a:r>
            <a:r>
              <a:rPr lang="en-US" sz="2200" dirty="0">
                <a:latin typeface="Abadi" panose="020B0604020104020204" pitchFamily="34" charset="0"/>
              </a:rPr>
              <a:t>" FROM SPACEXTBL WHERE </a:t>
            </a:r>
            <a:r>
              <a:rPr lang="en-US" sz="2200" dirty="0" err="1">
                <a:latin typeface="Abadi" panose="020B0604020104020204" pitchFamily="34" charset="0"/>
              </a:rPr>
              <a:t>substr</a:t>
            </a:r>
            <a:r>
              <a:rPr lang="en-US" sz="2200" dirty="0">
                <a:latin typeface="Abadi" panose="020B0604020104020204" pitchFamily="34" charset="0"/>
              </a:rPr>
              <a:t>(Date,0,5)='2015' AND "</a:t>
            </a:r>
            <a:r>
              <a:rPr lang="en-US" sz="2200" dirty="0" err="1"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latin typeface="Abadi" panose="020B0604020104020204" pitchFamily="34" charset="0"/>
              </a:rPr>
              <a:t>"="Failure (drone ship)";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lists the records where the landing outcome was a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lists will include the month, booster version, landing outcome, and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insured only launches from 2015 and the failures occurred while trying to land on a drone 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effectLst/>
                <a:latin typeface="Abadi" panose="020B0604020104020204" pitchFamily="34" charset="0"/>
              </a:rPr>
              <a:t>%</a:t>
            </a:r>
            <a:r>
              <a:rPr lang="en-US" sz="2200" b="1" dirty="0" err="1">
                <a:effectLst/>
                <a:latin typeface="Abadi" panose="020B0604020104020204" pitchFamily="34" charset="0"/>
              </a:rPr>
              <a:t>sql</a:t>
            </a:r>
            <a:r>
              <a:rPr lang="en-US" sz="2200" dirty="0">
                <a:latin typeface="Abadi" panose="020B0604020104020204" pitchFamily="34" charset="0"/>
              </a:rPr>
              <a:t> SELECT "</a:t>
            </a:r>
            <a:r>
              <a:rPr lang="en-US" sz="2200" dirty="0" err="1"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latin typeface="Abadi" panose="020B0604020104020204" pitchFamily="34" charset="0"/>
              </a:rPr>
              <a:t>", COUNT("</a:t>
            </a:r>
            <a:r>
              <a:rPr lang="en-US" sz="2200" dirty="0" err="1"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latin typeface="Abadi" panose="020B0604020104020204" pitchFamily="34" charset="0"/>
              </a:rPr>
              <a:t>") FROM SPACEXTBL WHERE Date BETWEEN "2010-06-04" AND "2017-03-20" GROUP BY "</a:t>
            </a:r>
            <a:r>
              <a:rPr lang="en-US" sz="2200" dirty="0" err="1"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latin typeface="Abadi" panose="020B0604020104020204" pitchFamily="34" charset="0"/>
              </a:rPr>
              <a:t>" ORDER BY COUNT("</a:t>
            </a:r>
            <a:r>
              <a:rPr lang="en-US" sz="2200" dirty="0" err="1"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latin typeface="Abadi" panose="020B0604020104020204" pitchFamily="34" charset="0"/>
              </a:rPr>
              <a:t>") DESC;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ranks the different categories of landing outcomes and how many of each kind occurred.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“No attempt” led the list with 10 occurrences, while ”Precluded (drone ship)” only had 1 occurrence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9366178D-97C3-C41B-6BEA-13D775AE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54" r="-1" b="853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04672" y="4551037"/>
            <a:ext cx="2992628" cy="15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SpaceX Launch 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49701" y="4215337"/>
            <a:ext cx="7446958" cy="237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2"/>
                </a:solidFill>
              </a:rPr>
              <a:t>As seen on the Folium map, there are two different clusters of launch sites – one on the east and one on the west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2"/>
                </a:solidFill>
              </a:rPr>
              <a:t>East coast is where 46 launches occurred while 10 launches occurred on the west coast.</a:t>
            </a:r>
          </a:p>
          <a:p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CCAFS SLC-40 Launch Site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As seen on the Folium screenshot, launches are depicted as successful (green) or unsuccessful (red)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F4010ADB-023C-4908-771D-7294E18A1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6" r="38461" b="-2"/>
          <a:stretch/>
        </p:blipFill>
        <p:spPr>
          <a:xfrm>
            <a:off x="6783295" y="0"/>
            <a:ext cx="4883625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dropdown menu has “All Sites” selected and the pie chart shows 42.9% success and 57.1% failure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Showing Launch Successes</a:t>
            </a:r>
          </a:p>
        </p:txBody>
      </p:sp>
      <p:pic>
        <p:nvPicPr>
          <p:cNvPr id="4" name="Picture 3" descr="A pie chart with a blue and red circle&#10;&#10;Description automatically generated">
            <a:extLst>
              <a:ext uri="{FF2B5EF4-FFF2-40B4-BE49-F238E27FC236}">
                <a16:creationId xmlns:a16="http://schemas.microsoft.com/office/drawing/2014/main" id="{34661B18-AE2C-74C0-CF81-D1BCDE696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2765798"/>
            <a:ext cx="9928517" cy="30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 site – CCAFS SLC-40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 descr="A pie chart with a blue and red circle&#10;&#10;Description automatically generated">
            <a:extLst>
              <a:ext uri="{FF2B5EF4-FFF2-40B4-BE49-F238E27FC236}">
                <a16:creationId xmlns:a16="http://schemas.microsoft.com/office/drawing/2014/main" id="{F75B244B-4772-11B8-827B-D8C7F701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0" y="2568342"/>
            <a:ext cx="9240910" cy="38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879958"/>
            <a:ext cx="7270903" cy="41456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competitive advantage is its revolutionary reuse of the first stage of its rockets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stage is essentially the base of the rocket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cost other companies 165 million per launch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average 62 million a launch</a:t>
            </a:r>
          </a:p>
          <a:p>
            <a:pPr lvl="1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all first stages land and are recovered, some are intentionally destroyed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there a way to predict if the first stage will land, if intended?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predictable, will this knowledge provide a competitive advantage to our company,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when we bid against SpaceX?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AC1DE9E0-67EC-4D54-808F-5601F5D5A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BBC9B49-BD2F-9734-23B4-8E330906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278233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61801" y="429491"/>
            <a:ext cx="10320469" cy="1475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1802" y="2729345"/>
            <a:ext cx="3207899" cy="3685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These screenshots show the dynamic ability of the dropdown menu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Also displays the difference when the Payload range is changed</a:t>
            </a:r>
          </a:p>
          <a:p>
            <a:pPr>
              <a:spcBef>
                <a:spcPts val="1400"/>
              </a:spcBef>
            </a:pPr>
            <a:endParaRPr lang="en-US" sz="1600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D9FDEF0-40F4-033F-9312-E05E3C026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54" r="7028"/>
          <a:stretch/>
        </p:blipFill>
        <p:spPr>
          <a:xfrm>
            <a:off x="4114800" y="2285998"/>
            <a:ext cx="4293340" cy="4572003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83601BC-1E09-6656-73A4-E51966C33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" r="6891"/>
          <a:stretch/>
        </p:blipFill>
        <p:spPr>
          <a:xfrm>
            <a:off x="8084502" y="2285998"/>
            <a:ext cx="4107499" cy="4572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61802" y="762001"/>
            <a:ext cx="4842166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1803" y="2235200"/>
            <a:ext cx="4156365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We found that the Decision Tree predicative model has the highest accuracy at 87.5%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C24AAF54-012D-C6F2-E5A6-82E6B32E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88622"/>
            <a:ext cx="5334197" cy="46807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7511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model was excellent at predicting if a booster would actually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some error on predicting when a booster would not land with a false positive rate of 50%.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confused matrix&#10;&#10;Description automatically generated with medium confidence">
            <a:extLst>
              <a:ext uri="{FF2B5EF4-FFF2-40B4-BE49-F238E27FC236}">
                <a16:creationId xmlns:a16="http://schemas.microsoft.com/office/drawing/2014/main" id="{B623B9F6-2B42-A9B7-D90B-2B89AC7E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307082"/>
            <a:ext cx="6210300" cy="512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carefully utilizing the predictive analysis methodology, we conclude: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predict when a first stage booster will land successfully by an accuracy rate of 87%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know that certain payload mass and flight number combinations provide optimal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know that some launch sites have better landing success rates.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found that certain landing pads where more likely to result in a successful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saw how success is trending upward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 resulted in the greatest success rate for landing the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insights will help our company,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accurately bid against SpaceX and feel confident in our estimations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use and web scarping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in JSON format – used Python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json_normalize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function for conversion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Python to change field names, data type, and classify binary target of whether there was a successful landing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Regression, Decision Tree, SVM,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Utilized 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Launch, core, capsule,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launchpad, and landing pad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GET request to obtain launch data in JSON format and then converted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Leveraged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 to web scrape HTML tables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9" y="1792288"/>
            <a:ext cx="5733327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Booster Version:</a:t>
            </a:r>
          </a:p>
          <a:p>
            <a:pPr lvl="1"/>
            <a:r>
              <a:rPr lang="en-US" sz="1600" dirty="0"/>
              <a:t>response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 err="1"/>
              <a:t>requests</a:t>
            </a:r>
            <a:r>
              <a:rPr lang="en-US" sz="1600" b="1" dirty="0" err="1">
                <a:effectLst/>
              </a:rPr>
              <a:t>.</a:t>
            </a:r>
            <a:r>
              <a:rPr lang="en-US" sz="1600" dirty="0" err="1"/>
              <a:t>get</a:t>
            </a:r>
            <a:r>
              <a:rPr lang="en-US" sz="1600" dirty="0">
                <a:effectLst/>
              </a:rPr>
              <a:t>("https://</a:t>
            </a:r>
            <a:r>
              <a:rPr lang="en-US" sz="1600" dirty="0" err="1">
                <a:effectLst/>
              </a:rPr>
              <a:t>api.spacexdata.com</a:t>
            </a:r>
            <a:r>
              <a:rPr lang="en-US" sz="1600" dirty="0">
                <a:effectLst/>
              </a:rPr>
              <a:t>/v4/rockets/"</a:t>
            </a:r>
            <a:r>
              <a:rPr lang="en-US" sz="1600" b="1" dirty="0">
                <a:effectLst/>
              </a:rPr>
              <a:t>+</a:t>
            </a:r>
            <a:r>
              <a:rPr lang="en-US" sz="1600" dirty="0"/>
              <a:t>str</a:t>
            </a:r>
            <a:r>
              <a:rPr lang="en-US" sz="1600" dirty="0">
                <a:effectLst/>
              </a:rPr>
              <a:t>(</a:t>
            </a:r>
            <a:r>
              <a:rPr lang="en-US" sz="1600" dirty="0"/>
              <a:t>x</a:t>
            </a:r>
            <a:r>
              <a:rPr lang="en-US" sz="1600" dirty="0">
                <a:effectLst/>
              </a:rPr>
              <a:t>))</a:t>
            </a:r>
            <a:r>
              <a:rPr lang="en-US" sz="1600" b="1" dirty="0">
                <a:effectLst/>
              </a:rPr>
              <a:t>.</a:t>
            </a:r>
            <a:r>
              <a:rPr lang="en-US" sz="1600" dirty="0" err="1"/>
              <a:t>json</a:t>
            </a:r>
            <a:r>
              <a:rPr lang="en-US" sz="1600" dirty="0">
                <a:effectLst/>
              </a:rPr>
              <a:t>()</a:t>
            </a:r>
          </a:p>
          <a:p>
            <a:r>
              <a:rPr lang="en-US" sz="2000" dirty="0"/>
              <a:t>Launch Site:</a:t>
            </a:r>
          </a:p>
          <a:p>
            <a:pPr lvl="1"/>
            <a:r>
              <a:rPr lang="en-US" sz="1600" dirty="0"/>
              <a:t>response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 err="1"/>
              <a:t>requests</a:t>
            </a:r>
            <a:r>
              <a:rPr lang="en-US" sz="1600" b="1" dirty="0" err="1">
                <a:effectLst/>
              </a:rPr>
              <a:t>.</a:t>
            </a:r>
            <a:r>
              <a:rPr lang="en-US" sz="1600" dirty="0" err="1"/>
              <a:t>get</a:t>
            </a:r>
            <a:r>
              <a:rPr lang="en-US" sz="1600" dirty="0">
                <a:effectLst/>
              </a:rPr>
              <a:t>("https://</a:t>
            </a:r>
            <a:r>
              <a:rPr lang="en-US" sz="1600" dirty="0" err="1">
                <a:effectLst/>
              </a:rPr>
              <a:t>api.spacexdata.com</a:t>
            </a:r>
            <a:r>
              <a:rPr lang="en-US" sz="1600" dirty="0">
                <a:effectLst/>
              </a:rPr>
              <a:t>/v4/launchpads/"</a:t>
            </a:r>
            <a:r>
              <a:rPr lang="en-US" sz="1600" b="1" dirty="0">
                <a:effectLst/>
              </a:rPr>
              <a:t>+</a:t>
            </a:r>
            <a:r>
              <a:rPr lang="en-US" sz="1600" dirty="0"/>
              <a:t>str</a:t>
            </a:r>
            <a:r>
              <a:rPr lang="en-US" sz="1600" dirty="0">
                <a:effectLst/>
              </a:rPr>
              <a:t>(</a:t>
            </a:r>
            <a:r>
              <a:rPr lang="en-US" sz="1600" dirty="0"/>
              <a:t>x</a:t>
            </a:r>
            <a:r>
              <a:rPr lang="en-US" sz="1600" dirty="0">
                <a:effectLst/>
              </a:rPr>
              <a:t>))</a:t>
            </a:r>
            <a:r>
              <a:rPr lang="en-US" sz="1600" b="1" dirty="0">
                <a:effectLst/>
              </a:rPr>
              <a:t>.</a:t>
            </a:r>
            <a:r>
              <a:rPr lang="en-US" sz="1600" dirty="0" err="1"/>
              <a:t>json</a:t>
            </a:r>
            <a:r>
              <a:rPr lang="en-US" sz="1600" dirty="0">
                <a:effectLst/>
              </a:rPr>
              <a:t>()</a:t>
            </a:r>
            <a:endParaRPr lang="en-US" sz="1600" dirty="0"/>
          </a:p>
          <a:p>
            <a:r>
              <a:rPr lang="en-US" sz="2000" dirty="0"/>
              <a:t>Launch Data:</a:t>
            </a:r>
          </a:p>
          <a:p>
            <a:pPr lvl="1"/>
            <a:r>
              <a:rPr lang="en-US" sz="1600" dirty="0"/>
              <a:t>response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 err="1"/>
              <a:t>requests</a:t>
            </a:r>
            <a:r>
              <a:rPr lang="en-US" sz="1600" b="1" dirty="0" err="1">
                <a:effectLst/>
              </a:rPr>
              <a:t>.</a:t>
            </a:r>
            <a:r>
              <a:rPr lang="en-US" sz="1600" dirty="0" err="1"/>
              <a:t>get</a:t>
            </a:r>
            <a:r>
              <a:rPr lang="en-US" sz="1600" dirty="0">
                <a:effectLst/>
              </a:rPr>
              <a:t>(</a:t>
            </a:r>
            <a:r>
              <a:rPr lang="en-US" sz="1600" dirty="0" err="1"/>
              <a:t>spacex_url</a:t>
            </a:r>
            <a:r>
              <a:rPr lang="en-US" sz="1600" dirty="0">
                <a:effectLst/>
              </a:rPr>
              <a:t>)</a:t>
            </a:r>
          </a:p>
          <a:p>
            <a:r>
              <a:rPr lang="en-US" sz="2000" dirty="0"/>
              <a:t>Payload Mass:</a:t>
            </a:r>
          </a:p>
          <a:p>
            <a:pPr lvl="1"/>
            <a:r>
              <a:rPr lang="en-US" sz="1600" dirty="0"/>
              <a:t>response </a:t>
            </a:r>
            <a:r>
              <a:rPr lang="en-US" sz="1600" b="1" dirty="0">
                <a:effectLst/>
              </a:rPr>
              <a:t>=</a:t>
            </a:r>
            <a:r>
              <a:rPr lang="en-US" sz="1600" dirty="0"/>
              <a:t> </a:t>
            </a:r>
            <a:r>
              <a:rPr lang="en-US" sz="1600" dirty="0" err="1"/>
              <a:t>requests</a:t>
            </a:r>
            <a:r>
              <a:rPr lang="en-US" sz="1600" b="1" dirty="0" err="1">
                <a:effectLst/>
              </a:rPr>
              <a:t>.</a:t>
            </a:r>
            <a:r>
              <a:rPr lang="en-US" sz="1600" dirty="0" err="1"/>
              <a:t>get</a:t>
            </a:r>
            <a:r>
              <a:rPr lang="en-US" sz="1600" dirty="0">
                <a:effectLst/>
              </a:rPr>
              <a:t>("https://</a:t>
            </a:r>
            <a:r>
              <a:rPr lang="en-US" sz="1600" dirty="0" err="1">
                <a:effectLst/>
              </a:rPr>
              <a:t>api.spacexdata.com</a:t>
            </a:r>
            <a:r>
              <a:rPr lang="en-US" sz="1600" dirty="0">
                <a:effectLst/>
              </a:rPr>
              <a:t>/v4/payloads/"</a:t>
            </a:r>
            <a:r>
              <a:rPr lang="en-US" sz="1600" b="1" dirty="0">
                <a:effectLst/>
              </a:rPr>
              <a:t>+</a:t>
            </a:r>
            <a:r>
              <a:rPr lang="en-US" sz="1600" dirty="0"/>
              <a:t>load</a:t>
            </a:r>
            <a:r>
              <a:rPr lang="en-US" sz="1600" dirty="0">
                <a:effectLst/>
              </a:rPr>
              <a:t>)</a:t>
            </a:r>
            <a:r>
              <a:rPr lang="en-US" sz="1600" b="1" dirty="0">
                <a:effectLst/>
              </a:rPr>
              <a:t>.</a:t>
            </a:r>
            <a:r>
              <a:rPr lang="en-US" sz="1600" dirty="0" err="1"/>
              <a:t>json</a:t>
            </a:r>
            <a:r>
              <a:rPr lang="en-US" sz="1600" dirty="0">
                <a:effectLst/>
              </a:rPr>
              <a:t>()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SpaceX API Calls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content from URL API: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84C8E5-31EE-495A-0064-CE030CDB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4" y="2772678"/>
            <a:ext cx="5394285" cy="213498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3C835A-6605-335F-D36D-DA34D4AC4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043"/>
          <a:stretch/>
        </p:blipFill>
        <p:spPr>
          <a:xfrm>
            <a:off x="466843" y="5316159"/>
            <a:ext cx="5394285" cy="12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Falcon9 Launch Wiki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column/variable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Parsed HTML tables to 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GitHub Web Scraping SpaceX Wiki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13660A9-0DAA-7094-1569-81AE84127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062" y="1539623"/>
            <a:ext cx="5797244" cy="162045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51070B-9761-6D67-73ED-42708DA3F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062" y="3459602"/>
            <a:ext cx="5665200" cy="30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</TotalTime>
  <Words>2104</Words>
  <Application>Microsoft Macintosh PowerPoint</Application>
  <PresentationFormat>Widescreen</PresentationFormat>
  <Paragraphs>268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Abadi</vt:lpstr>
      <vt:lpstr>Arial</vt:lpstr>
      <vt:lpstr>Calibri</vt:lpstr>
      <vt:lpstr>Helvetica Neue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Moore, Josh</cp:lastModifiedBy>
  <cp:revision>206</cp:revision>
  <dcterms:created xsi:type="dcterms:W3CDTF">2021-04-29T18:58:34Z</dcterms:created>
  <dcterms:modified xsi:type="dcterms:W3CDTF">2024-08-10T03:00:20Z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